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Lst>
  <p:sldSz cx="9144000" cy="5143500" type="screen16x9"/>
  <p:notesSz cx="6858000" cy="9144000"/>
  <p:embeddedFontLst>
    <p:embeddedFont>
      <p:font typeface="Oswald" pitchFamily="2" charset="77"/>
      <p:regular r:id="rId42"/>
      <p:bold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6"/>
    <p:restoredTop sz="79561"/>
  </p:normalViewPr>
  <p:slideViewPr>
    <p:cSldViewPr snapToGrid="0">
      <p:cViewPr>
        <p:scale>
          <a:sx n="131" d="100"/>
          <a:sy n="131" d="100"/>
        </p:scale>
        <p:origin x="184" y="20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r="4666"/>
          <a:stretch/>
        </p:blipFill>
        <p:spPr>
          <a:xfrm>
            <a:off x="463418" y="2846328"/>
            <a:ext cx="2778557" cy="1694140"/>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a:stretch/>
        </p:blipFill>
        <p:spPr>
          <a:xfrm>
            <a:off x="463417" y="1053000"/>
            <a:ext cx="2778557" cy="2087933"/>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4897044" y="720450"/>
            <a:ext cx="3410714" cy="738664"/>
          </a:xfrm>
          <a:prstGeom prst="rect">
            <a:avLst/>
          </a:prstGeom>
          <a:noFill/>
        </p:spPr>
        <p:txBody>
          <a:bodyPr wrap="square" rtlCol="0">
            <a:spAutoFit/>
          </a:bodyPr>
          <a:lstStyle/>
          <a:p>
            <a:r>
              <a:rPr lang="de-DE" b="1" dirty="0"/>
              <a:t>Beste Korrelationen</a:t>
            </a:r>
          </a:p>
          <a:p>
            <a:endParaRPr lang="de-DE" dirty="0"/>
          </a:p>
          <a:p>
            <a:endParaRPr lang="de-DE" dirty="0"/>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220696769"/>
              </p:ext>
            </p:extLst>
          </p:nvPr>
        </p:nvGraphicFramePr>
        <p:xfrm>
          <a:off x="4974547" y="1053000"/>
          <a:ext cx="3466852" cy="3468983"/>
        </p:xfrm>
        <a:graphic>
          <a:graphicData uri="http://schemas.openxmlformats.org/drawingml/2006/table">
            <a:tbl>
              <a:tblPr firstRow="1" bandRow="1">
                <a:tableStyleId>{5C22544A-7EE6-4342-B048-85BDC9FD1C3A}</a:tableStyleId>
              </a:tblPr>
              <a:tblGrid>
                <a:gridCol w="1915700">
                  <a:extLst>
                    <a:ext uri="{9D8B030D-6E8A-4147-A177-3AD203B41FA5}">
                      <a16:colId xmlns:a16="http://schemas.microsoft.com/office/drawing/2014/main" val="2062269353"/>
                    </a:ext>
                  </a:extLst>
                </a:gridCol>
                <a:gridCol w="1551152">
                  <a:extLst>
                    <a:ext uri="{9D8B030D-6E8A-4147-A177-3AD203B41FA5}">
                      <a16:colId xmlns:a16="http://schemas.microsoft.com/office/drawing/2014/main" val="2218846662"/>
                    </a:ext>
                  </a:extLst>
                </a:gridCol>
              </a:tblGrid>
              <a:tr h="462747">
                <a:tc>
                  <a:txBody>
                    <a:bodyPr/>
                    <a:lstStyle/>
                    <a:p>
                      <a:r>
                        <a:rPr lang="de-DE" sz="1200" b="1" dirty="0"/>
                        <a:t>Externe und Interne Faktoren</a:t>
                      </a:r>
                    </a:p>
                  </a:txBody>
                  <a:tcPr/>
                </a:tc>
                <a:tc>
                  <a:txBody>
                    <a:bodyPr/>
                    <a:lstStyle/>
                    <a:p>
                      <a:r>
                        <a:rPr lang="de-DE" sz="1200" dirty="0"/>
                        <a:t>Korrelation</a:t>
                      </a:r>
                    </a:p>
                  </a:txBody>
                  <a:tcPr/>
                </a:tc>
                <a:extLst>
                  <a:ext uri="{0D108BD9-81ED-4DB2-BD59-A6C34878D82A}">
                    <a16:rowId xmlns:a16="http://schemas.microsoft.com/office/drawing/2014/main" val="833360527"/>
                  </a:ext>
                </a:extLst>
              </a:tr>
              <a:tr h="362939">
                <a:tc>
                  <a:txBody>
                    <a:bodyPr/>
                    <a:lstStyle/>
                    <a:p>
                      <a:r>
                        <a:rPr lang="de-DE" dirty="0"/>
                        <a:t>Auslastung</a:t>
                      </a:r>
                    </a:p>
                    <a:p>
                      <a:r>
                        <a:rPr lang="de-DE" dirty="0"/>
                        <a:t>Transportmarkt</a:t>
                      </a:r>
                    </a:p>
                  </a:txBody>
                  <a:tcPr/>
                </a:tc>
                <a:tc>
                  <a:txBody>
                    <a:bodyPr/>
                    <a:lstStyle/>
                    <a:p>
                      <a:r>
                        <a:rPr lang="de-DE" dirty="0"/>
                        <a:t>-0,5359</a:t>
                      </a:r>
                    </a:p>
                  </a:txBody>
                  <a:tcPr/>
                </a:tc>
                <a:extLst>
                  <a:ext uri="{0D108BD9-81ED-4DB2-BD59-A6C34878D82A}">
                    <a16:rowId xmlns:a16="http://schemas.microsoft.com/office/drawing/2014/main" val="2092955119"/>
                  </a:ext>
                </a:extLst>
              </a:tr>
              <a:tr h="362939">
                <a:tc>
                  <a:txBody>
                    <a:bodyPr/>
                    <a:lstStyle/>
                    <a:p>
                      <a:r>
                        <a:rPr lang="de-DE" dirty="0"/>
                        <a:t>LKW Maut Fahrleistungsindex</a:t>
                      </a:r>
                    </a:p>
                  </a:txBody>
                  <a:tcPr/>
                </a:tc>
                <a:tc>
                  <a:txBody>
                    <a:bodyPr/>
                    <a:lstStyle/>
                    <a:p>
                      <a:r>
                        <a:rPr lang="de-DE" dirty="0"/>
                        <a:t>-0,5109</a:t>
                      </a:r>
                    </a:p>
                  </a:txBody>
                  <a:tcPr/>
                </a:tc>
                <a:extLst>
                  <a:ext uri="{0D108BD9-81ED-4DB2-BD59-A6C34878D82A}">
                    <a16:rowId xmlns:a16="http://schemas.microsoft.com/office/drawing/2014/main" val="2869452295"/>
                  </a:ext>
                </a:extLst>
              </a:tr>
              <a:tr h="362939">
                <a:tc>
                  <a:txBody>
                    <a:bodyPr/>
                    <a:lstStyle/>
                    <a:p>
                      <a:r>
                        <a:rPr lang="de-DE" dirty="0"/>
                        <a:t>Gesamtkosten </a:t>
                      </a:r>
                    </a:p>
                  </a:txBody>
                  <a:tcPr/>
                </a:tc>
                <a:tc>
                  <a:txBody>
                    <a:bodyPr/>
                    <a:lstStyle/>
                    <a:p>
                      <a:r>
                        <a:rPr lang="de-DE" dirty="0"/>
                        <a:t>-0,3897</a:t>
                      </a:r>
                    </a:p>
                  </a:txBody>
                  <a:tcPr/>
                </a:tc>
                <a:extLst>
                  <a:ext uri="{0D108BD9-81ED-4DB2-BD59-A6C34878D82A}">
                    <a16:rowId xmlns:a16="http://schemas.microsoft.com/office/drawing/2014/main" val="3105160957"/>
                  </a:ext>
                </a:extLst>
              </a:tr>
              <a:tr h="362939">
                <a:tc>
                  <a:txBody>
                    <a:bodyPr/>
                    <a:lstStyle/>
                    <a:p>
                      <a:r>
                        <a:rPr lang="de-DE" dirty="0"/>
                        <a:t>Zugewiesene Transportkosten</a:t>
                      </a:r>
                    </a:p>
                  </a:txBody>
                  <a:tcPr/>
                </a:tc>
                <a:tc>
                  <a:txBody>
                    <a:bodyPr/>
                    <a:lstStyle/>
                    <a:p>
                      <a:r>
                        <a:rPr lang="de-DE" dirty="0"/>
                        <a:t>-0,3521</a:t>
                      </a:r>
                    </a:p>
                  </a:txBody>
                  <a:tcPr/>
                </a:tc>
                <a:extLst>
                  <a:ext uri="{0D108BD9-81ED-4DB2-BD59-A6C34878D82A}">
                    <a16:rowId xmlns:a16="http://schemas.microsoft.com/office/drawing/2014/main" val="3293100082"/>
                  </a:ext>
                </a:extLst>
              </a:tr>
              <a:tr h="362939">
                <a:tc>
                  <a:txBody>
                    <a:bodyPr/>
                    <a:lstStyle/>
                    <a:p>
                      <a:r>
                        <a:rPr lang="de-DE" dirty="0"/>
                        <a:t>OTD</a:t>
                      </a:r>
                    </a:p>
                  </a:txBody>
                  <a:tcPr/>
                </a:tc>
                <a:tc>
                  <a:txBody>
                    <a:bodyPr/>
                    <a:lstStyle/>
                    <a:p>
                      <a:r>
                        <a:rPr lang="de-DE" dirty="0"/>
                        <a:t>0,2659</a:t>
                      </a:r>
                    </a:p>
                  </a:txBody>
                  <a:tcPr/>
                </a:tc>
                <a:extLst>
                  <a:ext uri="{0D108BD9-81ED-4DB2-BD59-A6C34878D82A}">
                    <a16:rowId xmlns:a16="http://schemas.microsoft.com/office/drawing/2014/main" val="2283385371"/>
                  </a:ext>
                </a:extLst>
              </a:tr>
              <a:tr h="362939">
                <a:tc>
                  <a:txBody>
                    <a:bodyPr/>
                    <a:lstStyle/>
                    <a:p>
                      <a:r>
                        <a:rPr lang="de-DE" dirty="0"/>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-0,1413</a:t>
                      </a:r>
                    </a:p>
                  </a:txBody>
                  <a:tcPr/>
                </a:tc>
                <a:extLst>
                  <a:ext uri="{0D108BD9-81ED-4DB2-BD59-A6C34878D82A}">
                    <a16:rowId xmlns:a16="http://schemas.microsoft.com/office/drawing/2014/main" val="568874968"/>
                  </a:ext>
                </a:extLst>
              </a:tr>
              <a:tr h="362939">
                <a:tc>
                  <a:txBody>
                    <a:bodyPr/>
                    <a:lstStyle/>
                    <a:p>
                      <a:r>
                        <a:rPr lang="de-DE" dirty="0"/>
                        <a:t>Spedition Google</a:t>
                      </a:r>
                    </a:p>
                  </a:txBody>
                  <a:tcPr/>
                </a:tc>
                <a:tc>
                  <a:txBody>
                    <a:bodyPr/>
                    <a:lstStyle/>
                    <a:p>
                      <a:r>
                        <a:rPr lang="de-DE" dirty="0"/>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547945" y="2271568"/>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3" name="Gestreifter Pfeil nach rechts 12">
            <a:extLst>
              <a:ext uri="{FF2B5EF4-FFF2-40B4-BE49-F238E27FC236}">
                <a16:creationId xmlns:a16="http://schemas.microsoft.com/office/drawing/2014/main" id="{F1880D0C-27CA-FC42-B229-28EC0DC38073}"/>
              </a:ext>
            </a:extLst>
          </p:cNvPr>
          <p:cNvSpPr/>
          <p:nvPr/>
        </p:nvSpPr>
        <p:spPr>
          <a:xfrm>
            <a:off x="4011584" y="2145733"/>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202" y="898641"/>
            <a:ext cx="820400" cy="820400"/>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t>3PL profitabler</a:t>
            </a:r>
            <a:r>
              <a:rPr lang="de-DE" dirty="0"/>
              <a:t>: Bereits viele Erfahrungen vorhanden </a:t>
            </a:r>
          </a:p>
          <a:p>
            <a:pPr lvl="1"/>
            <a:r>
              <a:rPr lang="de-DE" dirty="0">
                <a:sym typeface="Wingdings" pitchFamily="2" charset="2"/>
              </a:rPr>
              <a:t> </a:t>
            </a:r>
            <a:r>
              <a:rPr lang="de-DE" dirty="0"/>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p>
          <a:p>
            <a:endParaRPr lang="de-DE" dirty="0"/>
          </a:p>
          <a:p>
            <a:r>
              <a:rPr lang="de-DE" b="1" dirty="0"/>
              <a:t>Transportauftrag von Bulk-Waren am profitabelsten</a:t>
            </a:r>
            <a:r>
              <a:rPr lang="de-DE" dirty="0"/>
              <a:t>: Da doppelt so hoch wie bei </a:t>
            </a:r>
            <a:r>
              <a:rPr lang="de-DE" dirty="0" err="1"/>
              <a:t>Full</a:t>
            </a:r>
            <a:r>
              <a:rPr lang="de-DE" dirty="0"/>
              <a:t> Truck und </a:t>
            </a:r>
            <a:r>
              <a:rPr lang="de-DE" dirty="0" err="1"/>
              <a:t>Pallet</a:t>
            </a:r>
            <a:r>
              <a:rPr lang="de-DE" dirty="0"/>
              <a:t>. Jedoch hat </a:t>
            </a:r>
            <a:r>
              <a:rPr lang="de-DE" dirty="0" err="1"/>
              <a:t>InstaFreight</a:t>
            </a:r>
            <a:r>
              <a:rPr lang="de-DE" dirty="0"/>
              <a:t> bisher nur wenig Aufträge für Bulk-Waren bekommen (&lt;6000 Aufträge) </a:t>
            </a:r>
          </a:p>
          <a:p>
            <a:pPr marL="285750" indent="-285750">
              <a:buFont typeface="Wingdings" pitchFamily="2" charset="2"/>
              <a:buChar char="à"/>
            </a:pPr>
            <a:r>
              <a:rPr lang="de-DE" dirty="0">
                <a:sym typeface="Wingdings" pitchFamily="2" charset="2"/>
              </a:rPr>
              <a:t>Bessere Kondition für Kunden und mehr/gezielte Marketing-Aktivitäten</a:t>
            </a:r>
          </a:p>
          <a:p>
            <a:pPr marL="285750" indent="-285750">
              <a:buFont typeface="Wingdings" pitchFamily="2" charset="2"/>
              <a:buChar char="à"/>
            </a:pPr>
            <a:endParaRPr lang="de-DE" dirty="0">
              <a:sym typeface="Wingdings" pitchFamily="2" charset="2"/>
            </a:endParaRPr>
          </a:p>
          <a:p>
            <a:pPr marL="285750" indent="-285750">
              <a:buFont typeface="Wingdings" pitchFamily="2" charset="2"/>
              <a:buChar char="à"/>
            </a:pPr>
            <a:endParaRPr lang="de-DE" dirty="0">
              <a:sym typeface="Wingdings" pitchFamily="2" charset="2"/>
            </a:endParaRPr>
          </a:p>
          <a:p>
            <a:r>
              <a:rPr lang="de-DE" b="1" dirty="0">
                <a:sym typeface="Wingdings" pitchFamily="2" charset="2"/>
              </a:rPr>
              <a:t>Zugewiesene Transportkosten</a:t>
            </a:r>
            <a:r>
              <a:rPr lang="de-DE" dirty="0">
                <a:sym typeface="Wingdings" pitchFamily="2" charset="2"/>
              </a:rPr>
              <a:t>: Tendenziell steigend und schwierig zu bemessen, daher</a:t>
            </a:r>
          </a:p>
          <a:p>
            <a:r>
              <a:rPr lang="de-DE" dirty="0">
                <a:sym typeface="Wingdings" pitchFamily="2" charset="2"/>
              </a:rPr>
              <a:t> Statistische Modell/Vorhersage anwenden, um Verhandlungspotenzial auszuschöpfen</a:t>
            </a:r>
            <a:r>
              <a:rPr lang="de-DE" dirty="0"/>
              <a:t>. Dadurch geringere </a:t>
            </a:r>
            <a:r>
              <a:rPr lang="de-DE" dirty="0">
                <a:sym typeface="Wingdings" pitchFamily="2" charset="2"/>
              </a:rPr>
              <a:t>Transportkosten und mehr Gewinnmarge erzielen.</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2734</Words>
  <Application>Microsoft Macintosh PowerPoint</Application>
  <PresentationFormat>Bildschirmpräsentation (16:9)</PresentationFormat>
  <Paragraphs>550</Paragraphs>
  <Slides>39</Slides>
  <Notes>38</Notes>
  <HiddenSlides>6</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39</vt:i4>
      </vt:variant>
    </vt:vector>
  </HeadingPairs>
  <TitlesOfParts>
    <vt:vector size="44"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248</cp:revision>
  <dcterms:modified xsi:type="dcterms:W3CDTF">2021-02-16T22:59:31Z</dcterms:modified>
</cp:coreProperties>
</file>